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6" r:id="rId2"/>
    <p:sldMasterId id="2147483714" r:id="rId3"/>
    <p:sldMasterId id="2147483732" r:id="rId4"/>
    <p:sldMasterId id="2147483750" r:id="rId5"/>
  </p:sldMasterIdLst>
  <p:sldIdLst>
    <p:sldId id="256" r:id="rId6"/>
    <p:sldId id="257" r:id="rId7"/>
    <p:sldId id="258" r:id="rId8"/>
    <p:sldId id="259" r:id="rId9"/>
    <p:sldId id="260" r:id="rId10"/>
    <p:sldId id="261" r:id="rId11"/>
    <p:sldId id="262" r:id="rId12"/>
    <p:sldId id="263" r:id="rId13"/>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90"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a:xfrm>
            <a:off x="2692397" y="5037663"/>
            <a:ext cx="5214635" cy="279400"/>
          </a:xfrm>
        </p:spPr>
        <p:txBody>
          <a:bodyPr/>
          <a:lstStyle/>
          <a:p>
            <a:endParaRPr lang="es-GT"/>
          </a:p>
        </p:txBody>
      </p:sp>
      <p:sp>
        <p:nvSpPr>
          <p:cNvPr id="6" name="Slide Number Placeholder 5"/>
          <p:cNvSpPr>
            <a:spLocks noGrp="1"/>
          </p:cNvSpPr>
          <p:nvPr>
            <p:ph type="sldNum" sz="quarter" idx="12"/>
          </p:nvPr>
        </p:nvSpPr>
        <p:spPr>
          <a:xfrm>
            <a:off x="8956900" y="5037663"/>
            <a:ext cx="551167" cy="279400"/>
          </a:xfrm>
        </p:spPr>
        <p:txBody>
          <a:bodyPr/>
          <a:lstStyle/>
          <a:p>
            <a:fld id="{0AD3C22D-0034-4950-B1E3-EC84A1312625}" type="slidenum">
              <a:rPr lang="es-GT" smtClean="0"/>
              <a:t>‹Nº›</a:t>
            </a:fld>
            <a:endParaRPr lang="es-G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317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16931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0913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896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214990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888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83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0372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68384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95619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468670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271788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166034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FD85BB9-7C51-4654-A13A-DD9BD8DFC826}"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1603850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3"/>
          <p:cNvSpPr>
            <a:spLocks noGrp="1"/>
          </p:cNvSpPr>
          <p:nvPr>
            <p:ph type="ftr" sz="quarter" idx="11"/>
          </p:nvPr>
        </p:nvSpPr>
        <p:spPr/>
        <p:txBody>
          <a:bodyPr/>
          <a:lstStyle/>
          <a:p>
            <a:endParaRPr lang="es-GT"/>
          </a:p>
        </p:txBody>
      </p:sp>
      <p:sp>
        <p:nvSpPr>
          <p:cNvPr id="6" name="Slide Number Placeholder 4"/>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16873464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2"/>
          <p:cNvSpPr>
            <a:spLocks noGrp="1"/>
          </p:cNvSpPr>
          <p:nvPr>
            <p:ph type="ftr" sz="quarter" idx="11"/>
          </p:nvPr>
        </p:nvSpPr>
        <p:spPr/>
        <p:txBody>
          <a:bodyPr/>
          <a:lstStyle/>
          <a:p>
            <a:endParaRPr lang="es-GT"/>
          </a:p>
        </p:txBody>
      </p:sp>
      <p:sp>
        <p:nvSpPr>
          <p:cNvPr id="6" name="Slide Number Placeholder 3"/>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522488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5"/>
          <p:cNvSpPr>
            <a:spLocks noGrp="1"/>
          </p:cNvSpPr>
          <p:nvPr>
            <p:ph type="ftr" sz="quarter" idx="11"/>
          </p:nvPr>
        </p:nvSpPr>
        <p:spPr/>
        <p:txBody>
          <a:bodyPr/>
          <a:lstStyle/>
          <a:p>
            <a:endParaRPr lang="es-GT"/>
          </a:p>
        </p:txBody>
      </p:sp>
      <p:sp>
        <p:nvSpPr>
          <p:cNvPr id="6"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6341343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380114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867234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381097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13604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9886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15555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4"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9833851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4"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42284819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6297831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9046815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a:xfrm>
            <a:off x="2692397" y="5037663"/>
            <a:ext cx="5214635" cy="279400"/>
          </a:xfrm>
        </p:spPr>
        <p:txBody>
          <a:bodyPr/>
          <a:lstStyle/>
          <a:p>
            <a:endParaRPr lang="es-GT"/>
          </a:p>
        </p:txBody>
      </p:sp>
      <p:sp>
        <p:nvSpPr>
          <p:cNvPr id="6" name="Slide Number Placeholder 5"/>
          <p:cNvSpPr>
            <a:spLocks noGrp="1"/>
          </p:cNvSpPr>
          <p:nvPr>
            <p:ph type="sldNum" sz="quarter" idx="12"/>
          </p:nvPr>
        </p:nvSpPr>
        <p:spPr>
          <a:xfrm>
            <a:off x="8956900" y="5037663"/>
            <a:ext cx="551167" cy="279400"/>
          </a:xfrm>
        </p:spPr>
        <p:txBody>
          <a:bodyPr/>
          <a:lstStyle/>
          <a:p>
            <a:fld id="{0AD3C22D-0034-4950-B1E3-EC84A1312625}" type="slidenum">
              <a:rPr lang="es-GT" smtClean="0"/>
              <a:t>‹Nº›</a:t>
            </a:fld>
            <a:endParaRPr lang="es-G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016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4185896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7406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2154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FD85BB9-7C51-4654-A13A-DD9BD8DFC826}"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0AD3C22D-0034-4950-B1E3-EC84A1312625}" type="slidenum">
              <a:rPr lang="es-GT" smtClean="0"/>
              <a:t>‹Nº›</a:t>
            </a:fld>
            <a:endParaRPr lang="es-G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3038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16751539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7FD85BB9-7C51-4654-A13A-DD9BD8DFC826}"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88762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85BB9-7C51-4654-A13A-DD9BD8DFC826}"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8721161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94368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8745712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5504647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11315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14603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40414992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62214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88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FD85BB9-7C51-4654-A13A-DD9BD8DFC826}"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0AD3C22D-0034-4950-B1E3-EC84A1312625}" type="slidenum">
              <a:rPr lang="es-GT" smtClean="0"/>
              <a:t>‹Nº›</a:t>
            </a:fld>
            <a:endParaRPr lang="es-G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4024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37983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87397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a:xfrm>
            <a:off x="2692397" y="5037663"/>
            <a:ext cx="5214635" cy="279400"/>
          </a:xfrm>
        </p:spPr>
        <p:txBody>
          <a:bodyPr/>
          <a:lstStyle/>
          <a:p>
            <a:endParaRPr lang="es-GT"/>
          </a:p>
        </p:txBody>
      </p:sp>
      <p:sp>
        <p:nvSpPr>
          <p:cNvPr id="6" name="Slide Number Placeholder 5"/>
          <p:cNvSpPr>
            <a:spLocks noGrp="1"/>
          </p:cNvSpPr>
          <p:nvPr>
            <p:ph type="sldNum" sz="quarter" idx="12"/>
          </p:nvPr>
        </p:nvSpPr>
        <p:spPr>
          <a:xfrm>
            <a:off x="8956900" y="5037663"/>
            <a:ext cx="551167" cy="279400"/>
          </a:xfrm>
        </p:spPr>
        <p:txBody>
          <a:bodyPr/>
          <a:lstStyle/>
          <a:p>
            <a:fld id="{0AD3C22D-0034-4950-B1E3-EC84A1312625}" type="slidenum">
              <a:rPr lang="es-GT" smtClean="0"/>
              <a:t>‹Nº›</a:t>
            </a:fld>
            <a:endParaRPr lang="es-GT"/>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6733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8670435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25709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2265036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FD85BB9-7C51-4654-A13A-DD9BD8DFC826}"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0AD3C22D-0034-4950-B1E3-EC84A1312625}" type="slidenum">
              <a:rPr lang="es-GT" smtClean="0"/>
              <a:t>‹Nº›</a:t>
            </a:fld>
            <a:endParaRPr lang="es-GT"/>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549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7FD85BB9-7C51-4654-A13A-DD9BD8DFC826}"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48091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85BB9-7C51-4654-A13A-DD9BD8DFC826}"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1613252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544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7FD85BB9-7C51-4654-A13A-DD9BD8DFC826}"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17518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1276624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0763401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55485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52201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16561625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24068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3933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25591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33892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a:xfrm>
            <a:off x="2692397" y="5037663"/>
            <a:ext cx="5214635" cy="279400"/>
          </a:xfrm>
        </p:spPr>
        <p:txBody>
          <a:bodyPr/>
          <a:lstStyle/>
          <a:p>
            <a:endParaRPr lang="es-GT"/>
          </a:p>
        </p:txBody>
      </p:sp>
      <p:sp>
        <p:nvSpPr>
          <p:cNvPr id="6" name="Slide Number Placeholder 5"/>
          <p:cNvSpPr>
            <a:spLocks noGrp="1"/>
          </p:cNvSpPr>
          <p:nvPr>
            <p:ph type="sldNum" sz="quarter" idx="12"/>
          </p:nvPr>
        </p:nvSpPr>
        <p:spPr>
          <a:xfrm>
            <a:off x="8956900" y="5037663"/>
            <a:ext cx="551167" cy="279400"/>
          </a:xfrm>
        </p:spPr>
        <p:txBody>
          <a:bodyPr/>
          <a:lstStyle/>
          <a:p>
            <a:fld id="{0AD3C22D-0034-4950-B1E3-EC84A1312625}" type="slidenum">
              <a:rPr lang="es-GT" smtClean="0"/>
              <a:t>‹Nº›</a:t>
            </a:fld>
            <a:endParaRPr lang="es-G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065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85BB9-7C51-4654-A13A-DD9BD8DFC826}"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9180326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3418174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63176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3758127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FD85BB9-7C51-4654-A13A-DD9BD8DFC826}" type="datetimeFigureOut">
              <a:rPr lang="es-GT" smtClean="0"/>
              <a:t>07/07/2017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0AD3C22D-0034-4950-B1E3-EC84A1312625}" type="slidenum">
              <a:rPr lang="es-GT" smtClean="0"/>
              <a:t>‹Nº›</a:t>
            </a:fld>
            <a:endParaRPr lang="es-G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6921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7FD85BB9-7C51-4654-A13A-DD9BD8DFC826}" type="datetimeFigureOut">
              <a:rPr lang="es-GT" smtClean="0"/>
              <a:t>07/07/2017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30696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85BB9-7C51-4654-A13A-DD9BD8DFC826}" type="datetimeFigureOut">
              <a:rPr lang="es-GT" smtClean="0"/>
              <a:t>07/07/2017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11630564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101049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13530860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1289318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0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2881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1966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24630661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30407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75718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61633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D85BB9-7C51-4654-A13A-DD9BD8DFC826}" type="datetimeFigureOut">
              <a:rPr lang="es-GT" smtClean="0"/>
              <a:t>07/07/2017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0AD3C22D-0034-4950-B1E3-EC84A1312625}" type="slidenum">
              <a:rPr lang="es-GT" smtClean="0"/>
              <a:t>‹Nº›</a:t>
            </a:fld>
            <a:endParaRPr lang="es-G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8602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FD85BB9-7C51-4654-A13A-DD9BD8DFC826}" type="datetimeFigureOut">
              <a:rPr lang="es-GT" smtClean="0"/>
              <a:t>07/07/2017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0AD3C22D-0034-4950-B1E3-EC84A1312625}" type="slidenum">
              <a:rPr lang="es-GT" smtClean="0"/>
              <a:t>‹Nº›</a:t>
            </a:fld>
            <a:endParaRPr lang="es-GT"/>
          </a:p>
        </p:txBody>
      </p:sp>
    </p:spTree>
    <p:extLst>
      <p:ext uri="{BB962C8B-B14F-4D97-AF65-F5344CB8AC3E}">
        <p14:creationId xmlns:p14="http://schemas.microsoft.com/office/powerpoint/2010/main" val="198305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10.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8.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14.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3.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8.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8.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FD85BB9-7C51-4654-A13A-DD9BD8DFC826}" type="datetimeFigureOut">
              <a:rPr lang="es-GT" smtClean="0"/>
              <a:t>07/07/2017</a:t>
            </a:fld>
            <a:endParaRPr lang="es-G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AD3C22D-0034-4950-B1E3-EC84A1312625}" type="slidenum">
              <a:rPr lang="es-GT" smtClean="0"/>
              <a:t>‹Nº›</a:t>
            </a:fld>
            <a:endParaRPr lang="es-GT"/>
          </a:p>
        </p:txBody>
      </p:sp>
    </p:spTree>
    <p:extLst>
      <p:ext uri="{BB962C8B-B14F-4D97-AF65-F5344CB8AC3E}">
        <p14:creationId xmlns:p14="http://schemas.microsoft.com/office/powerpoint/2010/main" val="314653548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FD85BB9-7C51-4654-A13A-DD9BD8DFC826}" type="datetimeFigureOut">
              <a:rPr lang="es-GT" smtClean="0"/>
              <a:t>07/07/2017</a:t>
            </a:fld>
            <a:endParaRPr lang="es-G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G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AD3C22D-0034-4950-B1E3-EC84A1312625}" type="slidenum">
              <a:rPr lang="es-GT" smtClean="0"/>
              <a:t>‹Nº›</a:t>
            </a:fld>
            <a:endParaRPr lang="es-GT"/>
          </a:p>
        </p:txBody>
      </p:sp>
    </p:spTree>
    <p:extLst>
      <p:ext uri="{BB962C8B-B14F-4D97-AF65-F5344CB8AC3E}">
        <p14:creationId xmlns:p14="http://schemas.microsoft.com/office/powerpoint/2010/main" val="344449568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FD85BB9-7C51-4654-A13A-DD9BD8DFC826}" type="datetimeFigureOut">
              <a:rPr lang="es-GT" smtClean="0"/>
              <a:t>07/07/2017</a:t>
            </a:fld>
            <a:endParaRPr lang="es-G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AD3C22D-0034-4950-B1E3-EC84A1312625}" type="slidenum">
              <a:rPr lang="es-GT" smtClean="0"/>
              <a:t>‹Nº›</a:t>
            </a:fld>
            <a:endParaRPr lang="es-GT"/>
          </a:p>
        </p:txBody>
      </p:sp>
    </p:spTree>
    <p:extLst>
      <p:ext uri="{BB962C8B-B14F-4D97-AF65-F5344CB8AC3E}">
        <p14:creationId xmlns:p14="http://schemas.microsoft.com/office/powerpoint/2010/main" val="304211907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FD85BB9-7C51-4654-A13A-DD9BD8DFC826}" type="datetimeFigureOut">
              <a:rPr lang="es-GT" smtClean="0"/>
              <a:t>07/07/2017</a:t>
            </a:fld>
            <a:endParaRPr lang="es-G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AD3C22D-0034-4950-B1E3-EC84A1312625}" type="slidenum">
              <a:rPr lang="es-GT" smtClean="0"/>
              <a:t>‹Nº›</a:t>
            </a:fld>
            <a:endParaRPr lang="es-GT"/>
          </a:p>
        </p:txBody>
      </p:sp>
    </p:spTree>
    <p:extLst>
      <p:ext uri="{BB962C8B-B14F-4D97-AF65-F5344CB8AC3E}">
        <p14:creationId xmlns:p14="http://schemas.microsoft.com/office/powerpoint/2010/main" val="381661238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FD85BB9-7C51-4654-A13A-DD9BD8DFC826}" type="datetimeFigureOut">
              <a:rPr lang="es-GT" smtClean="0"/>
              <a:t>07/07/2017</a:t>
            </a:fld>
            <a:endParaRPr lang="es-G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AD3C22D-0034-4950-B1E3-EC84A1312625}" type="slidenum">
              <a:rPr lang="es-GT" smtClean="0"/>
              <a:t>‹Nº›</a:t>
            </a:fld>
            <a:endParaRPr lang="es-GT"/>
          </a:p>
        </p:txBody>
      </p:sp>
    </p:spTree>
    <p:extLst>
      <p:ext uri="{BB962C8B-B14F-4D97-AF65-F5344CB8AC3E}">
        <p14:creationId xmlns:p14="http://schemas.microsoft.com/office/powerpoint/2010/main" val="67560634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8" Type="http://schemas.openxmlformats.org/officeDocument/2006/relationships/hyperlink" Target="https://es.wikipedia.org/wiki/Deducci%C3%B3n" TargetMode="External"/><Relationship Id="rId13" Type="http://schemas.openxmlformats.org/officeDocument/2006/relationships/hyperlink" Target="https://es.wikipedia.org/wiki/Consecuencia_l%C3%B3gica" TargetMode="External"/><Relationship Id="rId3" Type="http://schemas.openxmlformats.org/officeDocument/2006/relationships/hyperlink" Target="https://es.wikipedia.org/wiki/Sistema_formal" TargetMode="External"/><Relationship Id="rId7" Type="http://schemas.openxmlformats.org/officeDocument/2006/relationships/hyperlink" Target="https://es.wikipedia.org/wiki/Teorema" TargetMode="External"/><Relationship Id="rId12" Type="http://schemas.openxmlformats.org/officeDocument/2006/relationships/hyperlink" Target="https://es.wikipedia.org/wiki/Sem%C3%A1ntica_formal"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es.wikipedia.org/wiki/C%C3%A1lculo_l%C3%B3gico" TargetMode="External"/><Relationship Id="rId11" Type="http://schemas.openxmlformats.org/officeDocument/2006/relationships/hyperlink" Target="https://es.wikipedia.org/w/index.php?title=Modalidades&amp;action=edit&amp;redlink=1" TargetMode="External"/><Relationship Id="rId5" Type="http://schemas.openxmlformats.org/officeDocument/2006/relationships/hyperlink" Target="https://es.wikipedia.org/wiki/Regla_de_inferencia" TargetMode="External"/><Relationship Id="rId10" Type="http://schemas.openxmlformats.org/officeDocument/2006/relationships/hyperlink" Target="https://es.wikipedia.org/wiki/Verdad" TargetMode="External"/><Relationship Id="rId4" Type="http://schemas.openxmlformats.org/officeDocument/2006/relationships/hyperlink" Target="https://es.wikipedia.org/wiki/Axiomas" TargetMode="External"/><Relationship Id="rId9" Type="http://schemas.openxmlformats.org/officeDocument/2006/relationships/hyperlink" Target="https://es.wikipedia.org/wiki/F%C3%B3rmula_bien_formada" TargetMode="External"/><Relationship Id="rId14" Type="http://schemas.openxmlformats.org/officeDocument/2006/relationships/hyperlink" Target="https://es.wikipedia.org/wiki/Interpretaci%C3%B3n_(l%C3%B3gic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36.xml"/><Relationship Id="rId1" Type="http://schemas.openxmlformats.org/officeDocument/2006/relationships/tags" Target="../tags/tag3.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hyperlink" Target="https://es.wikipedia.org/wiki/Mantenimiento" TargetMode="External"/><Relationship Id="rId2" Type="http://schemas.openxmlformats.org/officeDocument/2006/relationships/slideLayout" Target="../slideLayouts/slideLayout53.xml"/><Relationship Id="rId1" Type="http://schemas.openxmlformats.org/officeDocument/2006/relationships/tags" Target="../tags/tag4.xml"/><Relationship Id="rId4" Type="http://schemas.openxmlformats.org/officeDocument/2006/relationships/hyperlink" Target="https://es.wikipedia.org/wiki/Mantenimiento_correctiv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0.xml"/><Relationship Id="rId1" Type="http://schemas.openxmlformats.org/officeDocument/2006/relationships/tags" Target="../tags/tag5.xml"/><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36.xml"/><Relationship Id="rId1" Type="http://schemas.openxmlformats.org/officeDocument/2006/relationships/tags" Target="../tags/tag7.xml"/><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80839" y="463464"/>
            <a:ext cx="8825658" cy="1357776"/>
          </a:xfrm>
        </p:spPr>
        <p:txBody>
          <a:bodyPr/>
          <a:lstStyle/>
          <a:p>
            <a:r>
              <a:rPr lang="es-GT" sz="4400" dirty="0" smtClean="0"/>
              <a:t>ESTABLECIMIENTO</a:t>
            </a:r>
            <a:br>
              <a:rPr lang="es-GT" sz="4400" dirty="0" smtClean="0"/>
            </a:br>
            <a:r>
              <a:rPr lang="es-GT" sz="4400" dirty="0" smtClean="0"/>
              <a:t>LICEO COMPU-MARKET</a:t>
            </a:r>
            <a:endParaRPr lang="es-GT" sz="4400" dirty="0"/>
          </a:p>
        </p:txBody>
      </p:sp>
      <p:sp>
        <p:nvSpPr>
          <p:cNvPr id="3" name="Subtítulo 2"/>
          <p:cNvSpPr>
            <a:spLocks noGrp="1"/>
          </p:cNvSpPr>
          <p:nvPr>
            <p:ph type="subTitle" idx="1"/>
          </p:nvPr>
        </p:nvSpPr>
        <p:spPr>
          <a:xfrm>
            <a:off x="1154955" y="2467627"/>
            <a:ext cx="8825658" cy="3171173"/>
          </a:xfrm>
        </p:spPr>
        <p:txBody>
          <a:bodyPr>
            <a:normAutofit/>
          </a:bodyPr>
          <a:lstStyle/>
          <a:p>
            <a:r>
              <a:rPr lang="es-GT" dirty="0" smtClean="0"/>
              <a:t>NOMBRE: KARIN YESENIA MARTINEZ PEREZ</a:t>
            </a:r>
          </a:p>
          <a:p>
            <a:r>
              <a:rPr lang="es-GT" dirty="0" smtClean="0"/>
              <a:t>GRADO: </a:t>
            </a:r>
            <a:r>
              <a:rPr lang="es-GT" sz="1600" dirty="0" smtClean="0"/>
              <a:t>5TO BACHILLERATO EN COMPUTACION CON ORIENTACION CIENTIFICA</a:t>
            </a:r>
          </a:p>
          <a:p>
            <a:r>
              <a:rPr lang="es-GT" dirty="0" smtClean="0"/>
              <a:t>FECHA NACIMIENTO: 22 DE JUNIO DEL 2000</a:t>
            </a:r>
          </a:p>
          <a:p>
            <a:r>
              <a:rPr lang="es-GT" dirty="0" smtClean="0"/>
              <a:t>EDAD: 17 AÑOS</a:t>
            </a:r>
          </a:p>
          <a:p>
            <a:r>
              <a:rPr lang="es-GT" dirty="0" smtClean="0"/>
              <a:t>Sección: “b”</a:t>
            </a:r>
            <a:endParaRPr lang="es-GT" dirty="0"/>
          </a:p>
        </p:txBody>
      </p:sp>
    </p:spTree>
    <p:custDataLst>
      <p:tags r:id="rId1"/>
    </p:custDataLst>
    <p:extLst>
      <p:ext uri="{BB962C8B-B14F-4D97-AF65-F5344CB8AC3E}">
        <p14:creationId xmlns:p14="http://schemas.microsoft.com/office/powerpoint/2010/main" val="312822328"/>
      </p:ext>
    </p:extLst>
  </p:cSld>
  <p:clrMapOvr>
    <a:masterClrMapping/>
  </p:clrMapOvr>
  <mc:AlternateContent xmlns:mc="http://schemas.openxmlformats.org/markup-compatibility/2006">
    <mc:Choice xmlns:p14="http://schemas.microsoft.com/office/powerpoint/2010/main" Requires="p14">
      <p:transition spd="slow" p14:dur="2000" advTm="9207"/>
    </mc:Choice>
    <mc:Fallback>
      <p:transition spd="slow" advTm="92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1" y="794243"/>
            <a:ext cx="9601196" cy="909298"/>
          </a:xfrm>
        </p:spPr>
        <p:txBody>
          <a:bodyPr>
            <a:normAutofit/>
          </a:bodyPr>
          <a:lstStyle/>
          <a:p>
            <a:r>
              <a:rPr lang="es-GT" sz="3600" dirty="0" smtClean="0"/>
              <a:t>MANTENIMIENTO DEDUCTIVO</a:t>
            </a:r>
            <a:endParaRPr lang="es-GT" sz="3600" dirty="0"/>
          </a:p>
        </p:txBody>
      </p:sp>
      <p:sp>
        <p:nvSpPr>
          <p:cNvPr id="5" name="Rectángulo 4"/>
          <p:cNvSpPr/>
          <p:nvPr/>
        </p:nvSpPr>
        <p:spPr>
          <a:xfrm>
            <a:off x="1453019" y="1758748"/>
            <a:ext cx="7741085" cy="2677656"/>
          </a:xfrm>
          <a:prstGeom prst="rect">
            <a:avLst/>
          </a:prstGeom>
        </p:spPr>
        <p:txBody>
          <a:bodyPr wrap="square">
            <a:spAutoFit/>
          </a:bodyPr>
          <a:lstStyle/>
          <a:p>
            <a:r>
              <a:rPr lang="es-GT" sz="1400" b="0" i="0" dirty="0" smtClean="0">
                <a:solidFill>
                  <a:srgbClr val="222222"/>
                </a:solidFill>
                <a:effectLst/>
                <a:latin typeface="Arial" panose="020B0604020202020204" pitchFamily="34" charset="0"/>
              </a:rPr>
              <a:t>Un </a:t>
            </a:r>
            <a:r>
              <a:rPr lang="es-GT" sz="1400" b="1" i="0" dirty="0" smtClean="0">
                <a:solidFill>
                  <a:srgbClr val="222222"/>
                </a:solidFill>
                <a:effectLst/>
                <a:latin typeface="Arial" panose="020B0604020202020204" pitchFamily="34" charset="0"/>
              </a:rPr>
              <a:t>sistema deductivo</a:t>
            </a:r>
            <a:r>
              <a:rPr lang="es-GT" sz="1400" b="0" i="0" dirty="0" smtClean="0">
                <a:solidFill>
                  <a:srgbClr val="222222"/>
                </a:solidFill>
                <a:effectLst/>
                <a:latin typeface="Arial" panose="020B0604020202020204" pitchFamily="34" charset="0"/>
              </a:rPr>
              <a:t> (también nombrado como </a:t>
            </a:r>
            <a:r>
              <a:rPr lang="es-GT" sz="1400" b="1" i="0" dirty="0" smtClean="0">
                <a:solidFill>
                  <a:srgbClr val="222222"/>
                </a:solidFill>
                <a:effectLst/>
                <a:latin typeface="Arial" panose="020B0604020202020204" pitchFamily="34" charset="0"/>
              </a:rPr>
              <a:t>aparato deductivo</a:t>
            </a:r>
            <a:r>
              <a:rPr lang="es-GT" sz="1400" b="0" i="0" dirty="0" smtClean="0">
                <a:solidFill>
                  <a:srgbClr val="222222"/>
                </a:solidFill>
                <a:effectLst/>
                <a:latin typeface="Arial" panose="020B0604020202020204" pitchFamily="34" charset="0"/>
              </a:rPr>
              <a:t> de un </a:t>
            </a:r>
            <a:r>
              <a:rPr lang="es-GT" sz="1400" b="0" i="0" u="none" strike="noStrike" dirty="0" smtClean="0">
                <a:solidFill>
                  <a:srgbClr val="0B0080"/>
                </a:solidFill>
                <a:effectLst/>
                <a:latin typeface="Arial" panose="020B0604020202020204" pitchFamily="34" charset="0"/>
                <a:hlinkClick r:id="rId3" tooltip="Sistema formal"/>
              </a:rPr>
              <a:t>sistema formal</a:t>
            </a:r>
            <a:r>
              <a:rPr lang="es-GT" sz="1400" b="0" i="0" dirty="0" smtClean="0">
                <a:solidFill>
                  <a:srgbClr val="222222"/>
                </a:solidFill>
                <a:effectLst/>
                <a:latin typeface="Arial" panose="020B0604020202020204" pitchFamily="34" charset="0"/>
              </a:rPr>
              <a:t>) está constituido de </a:t>
            </a:r>
            <a:r>
              <a:rPr lang="es-GT" sz="1400" b="0" i="0" u="none" strike="noStrike" dirty="0" smtClean="0">
                <a:solidFill>
                  <a:srgbClr val="0B0080"/>
                </a:solidFill>
                <a:effectLst/>
                <a:latin typeface="Arial" panose="020B0604020202020204" pitchFamily="34" charset="0"/>
                <a:hlinkClick r:id="rId4" tooltip="Axiomas"/>
              </a:rPr>
              <a:t>axiomas</a:t>
            </a:r>
            <a:r>
              <a:rPr lang="es-GT" sz="1400" b="0" i="0" dirty="0" smtClean="0">
                <a:solidFill>
                  <a:srgbClr val="222222"/>
                </a:solidFill>
                <a:effectLst/>
                <a:latin typeface="Arial" panose="020B0604020202020204" pitchFamily="34" charset="0"/>
              </a:rPr>
              <a:t> y </a:t>
            </a:r>
            <a:r>
              <a:rPr lang="es-GT" sz="1400" b="0" i="0" u="none" strike="noStrike" dirty="0" smtClean="0">
                <a:solidFill>
                  <a:srgbClr val="0B0080"/>
                </a:solidFill>
                <a:effectLst/>
                <a:latin typeface="Arial" panose="020B0604020202020204" pitchFamily="34" charset="0"/>
                <a:hlinkClick r:id="rId5" tooltip="Regla de inferencia"/>
              </a:rPr>
              <a:t>reglas de inferencia</a:t>
            </a:r>
            <a:r>
              <a:rPr lang="es-GT" sz="1400" b="0" i="0" dirty="0" smtClean="0">
                <a:solidFill>
                  <a:srgbClr val="222222"/>
                </a:solidFill>
                <a:effectLst/>
                <a:latin typeface="Arial" panose="020B0604020202020204" pitchFamily="34" charset="0"/>
              </a:rPr>
              <a:t> que pueden ser usados para </a:t>
            </a:r>
            <a:r>
              <a:rPr lang="es-GT" sz="1400" b="0" i="0" u="none" strike="noStrike" dirty="0" smtClean="0">
                <a:solidFill>
                  <a:srgbClr val="0B0080"/>
                </a:solidFill>
                <a:effectLst/>
                <a:latin typeface="Arial" panose="020B0604020202020204" pitchFamily="34" charset="0"/>
                <a:hlinkClick r:id="rId6" tooltip="Cálculo lógico"/>
              </a:rPr>
              <a:t>derivar</a:t>
            </a:r>
            <a:r>
              <a:rPr lang="es-GT" sz="1400" b="0" i="0" dirty="0" smtClean="0">
                <a:solidFill>
                  <a:srgbClr val="222222"/>
                </a:solidFill>
                <a:effectLst/>
                <a:latin typeface="Arial" panose="020B0604020202020204" pitchFamily="34" charset="0"/>
              </a:rPr>
              <a:t> los </a:t>
            </a:r>
            <a:r>
              <a:rPr lang="es-GT" sz="1400" b="0" i="0" u="none" strike="noStrike" dirty="0" smtClean="0">
                <a:solidFill>
                  <a:srgbClr val="0B0080"/>
                </a:solidFill>
                <a:effectLst/>
                <a:latin typeface="Arial" panose="020B0604020202020204" pitchFamily="34" charset="0"/>
                <a:hlinkClick r:id="rId7" tooltip="Teorema"/>
              </a:rPr>
              <a:t>teoremas</a:t>
            </a:r>
            <a:r>
              <a:rPr lang="es-GT" sz="1400" b="0" i="0" dirty="0" smtClean="0">
                <a:solidFill>
                  <a:srgbClr val="222222"/>
                </a:solidFill>
                <a:effectLst/>
                <a:latin typeface="Arial" panose="020B0604020202020204" pitchFamily="34" charset="0"/>
              </a:rPr>
              <a:t> del sistema.</a:t>
            </a:r>
          </a:p>
          <a:p>
            <a:r>
              <a:rPr lang="es-GT" sz="1400" b="0" i="0" dirty="0" smtClean="0">
                <a:solidFill>
                  <a:srgbClr val="222222"/>
                </a:solidFill>
                <a:effectLst/>
                <a:latin typeface="Arial" panose="020B0604020202020204" pitchFamily="34" charset="0"/>
              </a:rPr>
              <a:t>Tal sistema deductivo tiene como propósito preservar ciertas cualidades </a:t>
            </a:r>
            <a:r>
              <a:rPr lang="es-GT" sz="1400" b="0" i="0" u="none" strike="noStrike" dirty="0" smtClean="0">
                <a:solidFill>
                  <a:srgbClr val="0B0080"/>
                </a:solidFill>
                <a:effectLst/>
                <a:latin typeface="Arial" panose="020B0604020202020204" pitchFamily="34" charset="0"/>
                <a:hlinkClick r:id="rId8" tooltip="Deducción"/>
              </a:rPr>
              <a:t>deductivas</a:t>
            </a:r>
            <a:r>
              <a:rPr lang="es-GT" sz="1400" b="0" i="0" dirty="0" smtClean="0">
                <a:solidFill>
                  <a:srgbClr val="222222"/>
                </a:solidFill>
                <a:effectLst/>
                <a:latin typeface="Arial" panose="020B0604020202020204" pitchFamily="34" charset="0"/>
              </a:rPr>
              <a:t> en las </a:t>
            </a:r>
            <a:r>
              <a:rPr lang="es-GT" sz="1400" b="0" i="0" u="none" strike="noStrike" dirty="0" smtClean="0">
                <a:solidFill>
                  <a:srgbClr val="0B0080"/>
                </a:solidFill>
                <a:effectLst/>
                <a:latin typeface="Arial" panose="020B0604020202020204" pitchFamily="34" charset="0"/>
                <a:hlinkClick r:id="rId9" tooltip="Fórmula bien formada"/>
              </a:rPr>
              <a:t>fórmulas</a:t>
            </a:r>
            <a:r>
              <a:rPr lang="es-GT" sz="1400" b="0" i="0" dirty="0" smtClean="0">
                <a:solidFill>
                  <a:srgbClr val="222222"/>
                </a:solidFill>
                <a:effectLst/>
                <a:latin typeface="Arial" panose="020B0604020202020204" pitchFamily="34" charset="0"/>
              </a:rPr>
              <a:t> que son expresas en el sistema. Normalmente la calidad en la cual estamos preocupados es la </a:t>
            </a:r>
            <a:r>
              <a:rPr lang="es-GT" sz="1400" b="0" i="0" u="none" strike="noStrike" dirty="0" smtClean="0">
                <a:solidFill>
                  <a:srgbClr val="0B0080"/>
                </a:solidFill>
                <a:effectLst/>
                <a:latin typeface="Arial" panose="020B0604020202020204" pitchFamily="34" charset="0"/>
                <a:hlinkClick r:id="rId10" tooltip="Verdad"/>
              </a:rPr>
              <a:t>verdad</a:t>
            </a:r>
            <a:r>
              <a:rPr lang="es-GT" sz="1400" b="0" i="0" dirty="0" smtClean="0">
                <a:solidFill>
                  <a:srgbClr val="222222"/>
                </a:solidFill>
                <a:effectLst/>
                <a:latin typeface="Arial" panose="020B0604020202020204" pitchFamily="34" charset="0"/>
              </a:rPr>
              <a:t> en oposición a la falsedad. No obstante, otras </a:t>
            </a:r>
            <a:r>
              <a:rPr lang="es-GT" sz="1400" b="0" i="0" u="none" strike="noStrike" dirty="0" smtClean="0">
                <a:solidFill>
                  <a:srgbClr val="A55858"/>
                </a:solidFill>
                <a:effectLst/>
                <a:latin typeface="Arial" panose="020B0604020202020204" pitchFamily="34" charset="0"/>
                <a:hlinkClick r:id="rId11" tooltip="Modalidades (aún no redactado)"/>
              </a:rPr>
              <a:t>modalidades</a:t>
            </a:r>
            <a:r>
              <a:rPr lang="es-GT" sz="1400" b="0" i="0" dirty="0" smtClean="0">
                <a:solidFill>
                  <a:srgbClr val="222222"/>
                </a:solidFill>
                <a:effectLst/>
                <a:latin typeface="Arial" panose="020B0604020202020204" pitchFamily="34" charset="0"/>
              </a:rPr>
              <a:t>, tales como justificación o creencia, pueden ser preservadas alternativamente.</a:t>
            </a:r>
          </a:p>
          <a:p>
            <a:r>
              <a:rPr lang="es-GT" sz="1400" b="0" i="0" dirty="0" smtClean="0">
                <a:solidFill>
                  <a:srgbClr val="222222"/>
                </a:solidFill>
                <a:effectLst/>
                <a:latin typeface="Arial" panose="020B0604020202020204" pitchFamily="34" charset="0"/>
              </a:rPr>
              <a:t>A fin de mantener su integridad deductiva, un </a:t>
            </a:r>
            <a:r>
              <a:rPr lang="es-GT" sz="1400" b="0" i="1" dirty="0" smtClean="0">
                <a:solidFill>
                  <a:srgbClr val="222222"/>
                </a:solidFill>
                <a:effectLst/>
                <a:latin typeface="Arial" panose="020B0604020202020204" pitchFamily="34" charset="0"/>
              </a:rPr>
              <a:t>aparato deductivo</a:t>
            </a:r>
            <a:r>
              <a:rPr lang="es-GT" sz="1400" b="0" i="0" dirty="0" smtClean="0">
                <a:solidFill>
                  <a:srgbClr val="222222"/>
                </a:solidFill>
                <a:effectLst/>
                <a:latin typeface="Arial" panose="020B0604020202020204" pitchFamily="34" charset="0"/>
              </a:rPr>
              <a:t> debe ser definido sin referencia a ninguna </a:t>
            </a:r>
            <a:r>
              <a:rPr lang="es-GT" sz="1400" b="0" i="0" u="none" strike="noStrike" dirty="0" smtClean="0">
                <a:solidFill>
                  <a:srgbClr val="0B0080"/>
                </a:solidFill>
                <a:effectLst/>
                <a:latin typeface="Arial" panose="020B0604020202020204" pitchFamily="34" charset="0"/>
                <a:hlinkClick r:id="rId12" tooltip="Semántica formal"/>
              </a:rPr>
              <a:t>interpretación pretendida</a:t>
            </a:r>
            <a:r>
              <a:rPr lang="es-GT" sz="1400" b="0" i="0" dirty="0" smtClean="0">
                <a:solidFill>
                  <a:srgbClr val="222222"/>
                </a:solidFill>
                <a:effectLst/>
                <a:latin typeface="Arial" panose="020B0604020202020204" pitchFamily="34" charset="0"/>
              </a:rPr>
              <a:t> del lenguaje. El objetivo es garantizar que cada línea de un </a:t>
            </a:r>
            <a:r>
              <a:rPr lang="es-GT" sz="1400" b="0" i="0" u="none" strike="noStrike" dirty="0" smtClean="0">
                <a:solidFill>
                  <a:srgbClr val="0B0080"/>
                </a:solidFill>
                <a:effectLst/>
                <a:latin typeface="Arial" panose="020B0604020202020204" pitchFamily="34" charset="0"/>
                <a:hlinkClick r:id="rId6" tooltip="Cálculo lógico"/>
              </a:rPr>
              <a:t>cálculo lógico</a:t>
            </a:r>
            <a:r>
              <a:rPr lang="es-GT" sz="1400" b="0" i="0" dirty="0" smtClean="0">
                <a:solidFill>
                  <a:srgbClr val="222222"/>
                </a:solidFill>
                <a:effectLst/>
                <a:latin typeface="Arial" panose="020B0604020202020204" pitchFamily="34" charset="0"/>
              </a:rPr>
              <a:t> es meramente una </a:t>
            </a:r>
            <a:r>
              <a:rPr lang="es-GT" sz="1400" b="0" i="0" u="none" strike="noStrike" dirty="0" smtClean="0">
                <a:solidFill>
                  <a:srgbClr val="0B0080"/>
                </a:solidFill>
                <a:effectLst/>
                <a:latin typeface="Arial" panose="020B0604020202020204" pitchFamily="34" charset="0"/>
                <a:hlinkClick r:id="rId13" tooltip="Consecuencia lógica"/>
              </a:rPr>
              <a:t>consecuencia lógica</a:t>
            </a:r>
            <a:r>
              <a:rPr lang="es-GT" sz="1400" b="0" i="0" dirty="0" smtClean="0">
                <a:solidFill>
                  <a:srgbClr val="222222"/>
                </a:solidFill>
                <a:effectLst/>
                <a:latin typeface="Arial" panose="020B0604020202020204" pitchFamily="34" charset="0"/>
              </a:rPr>
              <a:t> de las líneas que la preceden. No debería haber ningún elemento perteneciente a cualquier </a:t>
            </a:r>
            <a:r>
              <a:rPr lang="es-GT" sz="1400" b="0" i="0" u="none" strike="noStrike" dirty="0" smtClean="0">
                <a:solidFill>
                  <a:srgbClr val="0B0080"/>
                </a:solidFill>
                <a:effectLst/>
                <a:latin typeface="Arial" panose="020B0604020202020204" pitchFamily="34" charset="0"/>
                <a:hlinkClick r:id="rId14" tooltip="Interpretación (lógica)"/>
              </a:rPr>
              <a:t>interpretación</a:t>
            </a:r>
            <a:r>
              <a:rPr lang="es-GT" sz="1400" b="0" i="0" dirty="0" smtClean="0">
                <a:solidFill>
                  <a:srgbClr val="222222"/>
                </a:solidFill>
                <a:effectLst/>
                <a:latin typeface="Arial" panose="020B0604020202020204" pitchFamily="34" charset="0"/>
              </a:rPr>
              <a:t> del lenguaje encubierto en la naturaleza deductiva del sistema.</a:t>
            </a:r>
            <a:endParaRPr lang="es-GT" sz="1400" b="0" i="0" dirty="0">
              <a:solidFill>
                <a:srgbClr val="222222"/>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162321900"/>
      </p:ext>
    </p:extLst>
  </p:cSld>
  <p:clrMapOvr>
    <a:masterClrMapping/>
  </p:clrMapOvr>
  <mc:AlternateContent xmlns:mc="http://schemas.openxmlformats.org/markup-compatibility/2006" xmlns:p14="http://schemas.microsoft.com/office/powerpoint/2010/main">
    <mc:Choice Requires="p14">
      <p:transition spd="slow" p14:dur="2000" advTm="4235"/>
    </mc:Choice>
    <mc:Fallback xmlns="">
      <p:transition spd="slow" advTm="4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MANTENIMIENTO DEDUCTIV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178" y="1030304"/>
            <a:ext cx="3489499" cy="2320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927" y="2918564"/>
            <a:ext cx="3861945" cy="23815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9309014"/>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290">
                                          <p:stCondLst>
                                            <p:cond delay="0"/>
                                          </p:stCondLst>
                                        </p:cTn>
                                        <p:tgtEl>
                                          <p:spTgt spid="1026"/>
                                        </p:tgtEl>
                                      </p:cBhvr>
                                    </p:animEffect>
                                    <p:anim calcmode="lin" valueType="num">
                                      <p:cBhvr>
                                        <p:cTn id="8" dur="911"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02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02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026"/>
                                        </p:tgtEl>
                                        <p:attrNameLst>
                                          <p:attrName>ppt_y</p:attrName>
                                        </p:attrNameLst>
                                      </p:cBhvr>
                                      <p:tavLst>
                                        <p:tav tm="0" fmla="#ppt_y-sin(pi*$)/81">
                                          <p:val>
                                            <p:fltVal val="0"/>
                                          </p:val>
                                        </p:tav>
                                        <p:tav tm="100000">
                                          <p:val>
                                            <p:fltVal val="1"/>
                                          </p:val>
                                        </p:tav>
                                      </p:tavLst>
                                    </p:anim>
                                    <p:animScale>
                                      <p:cBhvr>
                                        <p:cTn id="13" dur="13">
                                          <p:stCondLst>
                                            <p:cond delay="325"/>
                                          </p:stCondLst>
                                        </p:cTn>
                                        <p:tgtEl>
                                          <p:spTgt spid="1026"/>
                                        </p:tgtEl>
                                      </p:cBhvr>
                                      <p:to x="100000" y="60000"/>
                                    </p:animScale>
                                    <p:animScale>
                                      <p:cBhvr>
                                        <p:cTn id="14" dur="83" decel="50000">
                                          <p:stCondLst>
                                            <p:cond delay="338"/>
                                          </p:stCondLst>
                                        </p:cTn>
                                        <p:tgtEl>
                                          <p:spTgt spid="1026"/>
                                        </p:tgtEl>
                                      </p:cBhvr>
                                      <p:to x="100000" y="100000"/>
                                    </p:animScale>
                                    <p:animScale>
                                      <p:cBhvr>
                                        <p:cTn id="15" dur="13">
                                          <p:stCondLst>
                                            <p:cond delay="656"/>
                                          </p:stCondLst>
                                        </p:cTn>
                                        <p:tgtEl>
                                          <p:spTgt spid="1026"/>
                                        </p:tgtEl>
                                      </p:cBhvr>
                                      <p:to x="100000" y="80000"/>
                                    </p:animScale>
                                    <p:animScale>
                                      <p:cBhvr>
                                        <p:cTn id="16" dur="83" decel="50000">
                                          <p:stCondLst>
                                            <p:cond delay="669"/>
                                          </p:stCondLst>
                                        </p:cTn>
                                        <p:tgtEl>
                                          <p:spTgt spid="1026"/>
                                        </p:tgtEl>
                                      </p:cBhvr>
                                      <p:to x="100000" y="100000"/>
                                    </p:animScale>
                                    <p:animScale>
                                      <p:cBhvr>
                                        <p:cTn id="17" dur="13">
                                          <p:stCondLst>
                                            <p:cond delay="821"/>
                                          </p:stCondLst>
                                        </p:cTn>
                                        <p:tgtEl>
                                          <p:spTgt spid="1026"/>
                                        </p:tgtEl>
                                      </p:cBhvr>
                                      <p:to x="100000" y="90000"/>
                                    </p:animScale>
                                    <p:animScale>
                                      <p:cBhvr>
                                        <p:cTn id="18" dur="83" decel="50000">
                                          <p:stCondLst>
                                            <p:cond delay="834"/>
                                          </p:stCondLst>
                                        </p:cTn>
                                        <p:tgtEl>
                                          <p:spTgt spid="1026"/>
                                        </p:tgtEl>
                                      </p:cBhvr>
                                      <p:to x="100000" y="100000"/>
                                    </p:animScale>
                                    <p:animScale>
                                      <p:cBhvr>
                                        <p:cTn id="19" dur="13">
                                          <p:stCondLst>
                                            <p:cond delay="904"/>
                                          </p:stCondLst>
                                        </p:cTn>
                                        <p:tgtEl>
                                          <p:spTgt spid="1026"/>
                                        </p:tgtEl>
                                      </p:cBhvr>
                                      <p:to x="100000" y="95000"/>
                                    </p:animScale>
                                    <p:animScale>
                                      <p:cBhvr>
                                        <p:cTn id="20" dur="83" decel="50000">
                                          <p:stCondLst>
                                            <p:cond delay="917"/>
                                          </p:stCondLst>
                                        </p:cTn>
                                        <p:tgtEl>
                                          <p:spTgt spid="10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wipe(down)">
                                      <p:cBhvr>
                                        <p:cTn id="25" dur="290">
                                          <p:stCondLst>
                                            <p:cond delay="0"/>
                                          </p:stCondLst>
                                        </p:cTn>
                                        <p:tgtEl>
                                          <p:spTgt spid="1028"/>
                                        </p:tgtEl>
                                      </p:cBhvr>
                                    </p:animEffect>
                                    <p:anim calcmode="lin" valueType="num">
                                      <p:cBhvr>
                                        <p:cTn id="26" dur="911"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102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102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1028"/>
                                        </p:tgtEl>
                                        <p:attrNameLst>
                                          <p:attrName>ppt_y</p:attrName>
                                        </p:attrNameLst>
                                      </p:cBhvr>
                                      <p:tavLst>
                                        <p:tav tm="0" fmla="#ppt_y-sin(pi*$)/81">
                                          <p:val>
                                            <p:fltVal val="0"/>
                                          </p:val>
                                        </p:tav>
                                        <p:tav tm="100000">
                                          <p:val>
                                            <p:fltVal val="1"/>
                                          </p:val>
                                        </p:tav>
                                      </p:tavLst>
                                    </p:anim>
                                    <p:animScale>
                                      <p:cBhvr>
                                        <p:cTn id="31" dur="13">
                                          <p:stCondLst>
                                            <p:cond delay="325"/>
                                          </p:stCondLst>
                                        </p:cTn>
                                        <p:tgtEl>
                                          <p:spTgt spid="1028"/>
                                        </p:tgtEl>
                                      </p:cBhvr>
                                      <p:to x="100000" y="60000"/>
                                    </p:animScale>
                                    <p:animScale>
                                      <p:cBhvr>
                                        <p:cTn id="32" dur="83" decel="50000">
                                          <p:stCondLst>
                                            <p:cond delay="338"/>
                                          </p:stCondLst>
                                        </p:cTn>
                                        <p:tgtEl>
                                          <p:spTgt spid="1028"/>
                                        </p:tgtEl>
                                      </p:cBhvr>
                                      <p:to x="100000" y="100000"/>
                                    </p:animScale>
                                    <p:animScale>
                                      <p:cBhvr>
                                        <p:cTn id="33" dur="13">
                                          <p:stCondLst>
                                            <p:cond delay="656"/>
                                          </p:stCondLst>
                                        </p:cTn>
                                        <p:tgtEl>
                                          <p:spTgt spid="1028"/>
                                        </p:tgtEl>
                                      </p:cBhvr>
                                      <p:to x="100000" y="80000"/>
                                    </p:animScale>
                                    <p:animScale>
                                      <p:cBhvr>
                                        <p:cTn id="34" dur="83" decel="50000">
                                          <p:stCondLst>
                                            <p:cond delay="669"/>
                                          </p:stCondLst>
                                        </p:cTn>
                                        <p:tgtEl>
                                          <p:spTgt spid="1028"/>
                                        </p:tgtEl>
                                      </p:cBhvr>
                                      <p:to x="100000" y="100000"/>
                                    </p:animScale>
                                    <p:animScale>
                                      <p:cBhvr>
                                        <p:cTn id="35" dur="13">
                                          <p:stCondLst>
                                            <p:cond delay="821"/>
                                          </p:stCondLst>
                                        </p:cTn>
                                        <p:tgtEl>
                                          <p:spTgt spid="1028"/>
                                        </p:tgtEl>
                                      </p:cBhvr>
                                      <p:to x="100000" y="90000"/>
                                    </p:animScale>
                                    <p:animScale>
                                      <p:cBhvr>
                                        <p:cTn id="36" dur="83" decel="50000">
                                          <p:stCondLst>
                                            <p:cond delay="834"/>
                                          </p:stCondLst>
                                        </p:cTn>
                                        <p:tgtEl>
                                          <p:spTgt spid="1028"/>
                                        </p:tgtEl>
                                      </p:cBhvr>
                                      <p:to x="100000" y="100000"/>
                                    </p:animScale>
                                    <p:animScale>
                                      <p:cBhvr>
                                        <p:cTn id="37" dur="13">
                                          <p:stCondLst>
                                            <p:cond delay="904"/>
                                          </p:stCondLst>
                                        </p:cTn>
                                        <p:tgtEl>
                                          <p:spTgt spid="1028"/>
                                        </p:tgtEl>
                                      </p:cBhvr>
                                      <p:to x="100000" y="95000"/>
                                    </p:animScale>
                                    <p:animScale>
                                      <p:cBhvr>
                                        <p:cTn id="38" dur="83" decel="50000">
                                          <p:stCondLst>
                                            <p:cond delay="917"/>
                                          </p:stCondLst>
                                        </p:cTn>
                                        <p:tgtEl>
                                          <p:spTgt spid="10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78279" y="826811"/>
            <a:ext cx="5304627" cy="584775"/>
          </a:xfrm>
          <a:prstGeom prst="rect">
            <a:avLst/>
          </a:prstGeom>
        </p:spPr>
        <p:txBody>
          <a:bodyPr wrap="square">
            <a:spAutoFit/>
          </a:bodyPr>
          <a:lstStyle/>
          <a:p>
            <a:r>
              <a:rPr lang="es-ES" sz="3200" b="0" i="0" dirty="0" smtClean="0">
                <a:solidFill>
                  <a:srgbClr val="FF0000"/>
                </a:solidFill>
                <a:effectLst/>
                <a:latin typeface="Linux Libertine"/>
              </a:rPr>
              <a:t>Mantenimiento preventivo</a:t>
            </a:r>
            <a:endParaRPr lang="es-ES" sz="3200" b="0" i="0" dirty="0">
              <a:solidFill>
                <a:srgbClr val="FF0000"/>
              </a:solidFill>
              <a:effectLst/>
              <a:latin typeface="Linux Libertine"/>
            </a:endParaRPr>
          </a:p>
        </p:txBody>
      </p:sp>
      <p:sp>
        <p:nvSpPr>
          <p:cNvPr id="5" name="Rectángulo 4"/>
          <p:cNvSpPr/>
          <p:nvPr/>
        </p:nvSpPr>
        <p:spPr>
          <a:xfrm>
            <a:off x="1229637" y="1553228"/>
            <a:ext cx="8480121" cy="3785652"/>
          </a:xfrm>
          <a:prstGeom prst="rect">
            <a:avLst/>
          </a:prstGeom>
        </p:spPr>
        <p:txBody>
          <a:bodyPr wrap="square">
            <a:spAutoFit/>
          </a:bodyPr>
          <a:lstStyle/>
          <a:p>
            <a:r>
              <a:rPr lang="es-GT" sz="1600" b="0" i="0" dirty="0" smtClean="0">
                <a:solidFill>
                  <a:srgbClr val="222222"/>
                </a:solidFill>
                <a:effectLst/>
                <a:latin typeface="Arial" panose="020B0604020202020204" pitchFamily="34" charset="0"/>
              </a:rPr>
              <a:t>En las operaciones de </a:t>
            </a:r>
            <a:r>
              <a:rPr lang="es-GT" sz="1600" b="0" i="0" u="none" strike="noStrike" dirty="0" smtClean="0">
                <a:solidFill>
                  <a:srgbClr val="0B0080"/>
                </a:solidFill>
                <a:effectLst/>
                <a:latin typeface="Arial" panose="020B0604020202020204" pitchFamily="34" charset="0"/>
                <a:hlinkClick r:id="rId3" tooltip="Mantenimiento"/>
              </a:rPr>
              <a:t>mantenimiento</a:t>
            </a:r>
            <a:r>
              <a:rPr lang="es-GT" sz="1600" b="0" i="0" dirty="0" smtClean="0">
                <a:solidFill>
                  <a:srgbClr val="222222"/>
                </a:solidFill>
                <a:effectLst/>
                <a:latin typeface="Arial" panose="020B0604020202020204" pitchFamily="34" charset="0"/>
              </a:rPr>
              <a:t>, el </a:t>
            </a:r>
            <a:r>
              <a:rPr lang="es-GT" sz="1600" b="1" i="0" dirty="0" smtClean="0">
                <a:solidFill>
                  <a:srgbClr val="222222"/>
                </a:solidFill>
                <a:effectLst/>
                <a:latin typeface="Arial" panose="020B0604020202020204" pitchFamily="34" charset="0"/>
              </a:rPr>
              <a:t>mantenimiento preventivo</a:t>
            </a:r>
            <a:r>
              <a:rPr lang="es-GT" sz="1600" b="0" i="0" dirty="0" smtClean="0">
                <a:solidFill>
                  <a:srgbClr val="222222"/>
                </a:solidFill>
                <a:effectLst/>
                <a:latin typeface="Arial" panose="020B0604020202020204" pitchFamily="34" charset="0"/>
              </a:rPr>
              <a:t> es el destinado a la conservación de equipos o instalaciones mediante la realización de revisión y reparación que garanticen su buen funcionamiento y fiabilidad. El mantenimiento preventivo se realiza en equipos en condiciones de funcionamiento, por oposición al </a:t>
            </a:r>
            <a:r>
              <a:rPr lang="es-GT" sz="1600" b="0" i="0" u="none" strike="noStrike" dirty="0" smtClean="0">
                <a:solidFill>
                  <a:srgbClr val="0B0080"/>
                </a:solidFill>
                <a:effectLst/>
                <a:latin typeface="Arial" panose="020B0604020202020204" pitchFamily="34" charset="0"/>
                <a:hlinkClick r:id="rId4" tooltip="Mantenimiento correctivo"/>
              </a:rPr>
              <a:t>mantenimiento correctivo</a:t>
            </a:r>
            <a:r>
              <a:rPr lang="es-GT" sz="1600" b="0" i="0" dirty="0" smtClean="0">
                <a:solidFill>
                  <a:srgbClr val="222222"/>
                </a:solidFill>
                <a:effectLst/>
                <a:latin typeface="Arial" panose="020B0604020202020204" pitchFamily="34" charset="0"/>
              </a:rPr>
              <a:t> que repara o pone en condiciones de funcionamiento aquellos que dejaron de funcionar o están dañados.</a:t>
            </a:r>
          </a:p>
          <a:p>
            <a:r>
              <a:rPr lang="es-GT" sz="1600" b="0" i="0" dirty="0" smtClean="0">
                <a:solidFill>
                  <a:srgbClr val="222222"/>
                </a:solidFill>
                <a:effectLst/>
                <a:latin typeface="Arial" panose="020B0604020202020204" pitchFamily="34" charset="0"/>
              </a:rPr>
              <a:t>El primer objetivo del mantenimiento es evitar o mitigar las consecuencias de los fallos del equipo, logrando prevenir las incidencias antes de que estas ocurran. Las tareas de mantenimiento preventivo pueden incluir acciones como cambio de piezas desgastadas, cambios de aceites y lubricantes, etc. El mantenimiento preventivo debe evitar los fallos en el equipo antes de que estos ocurran.</a:t>
            </a:r>
          </a:p>
          <a:p>
            <a:r>
              <a:rPr lang="es-GT" sz="1600" b="0" i="0" dirty="0" smtClean="0">
                <a:solidFill>
                  <a:srgbClr val="222222"/>
                </a:solidFill>
                <a:effectLst/>
                <a:latin typeface="Arial" panose="020B0604020202020204" pitchFamily="34" charset="0"/>
              </a:rPr>
              <a:t>Algunos de los métodos más habituales para determinar que procesos de mantenimiento preventivo deben llevarse a cabo son las recomendaciones de los fabricantes, la legislación vigente, las recomendaciones de expertos y las acciones llevadas a cabo sobre activos similares.</a:t>
            </a:r>
            <a:endParaRPr lang="es-GT" sz="1600" b="0" i="0" dirty="0">
              <a:solidFill>
                <a:srgbClr val="222222"/>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3607221229"/>
      </p:ext>
    </p:extLst>
  </p:cSld>
  <p:clrMapOvr>
    <a:masterClrMapping/>
  </p:clrMapOvr>
  <mc:AlternateContent xmlns:mc="http://schemas.openxmlformats.org/markup-compatibility/2006" xmlns:p14="http://schemas.microsoft.com/office/powerpoint/2010/main">
    <mc:Choice Requires="p14">
      <p:transition spd="slow" p14:dur="2000" advTm="3592"/>
    </mc:Choice>
    <mc:Fallback xmlns="">
      <p:transition spd="slow" advTm="35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1000" fill="hold"/>
                                        <p:tgtEl>
                                          <p:spTgt spid="5"/>
                                        </p:tgtEl>
                                        <p:attrNameLst>
                                          <p:attrName>stroke.color</p:attrName>
                                        </p:attrNameLst>
                                      </p:cBhvr>
                                      <p:to>
                                        <a:schemeClr val="accent2"/>
                                      </p:to>
                                    </p:animClr>
                                    <p:set>
                                      <p:cBhvr>
                                        <p:cTn id="12" dur="1000" fill="hold"/>
                                        <p:tgtEl>
                                          <p:spTgt spid="5"/>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7"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mantenimiento preventiv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975" y="798434"/>
            <a:ext cx="3790124" cy="22210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987" y="2680572"/>
            <a:ext cx="3696982" cy="246958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44815317"/>
      </p:ext>
    </p:extLst>
  </p:cSld>
  <p:clrMapOvr>
    <a:masterClrMapping/>
  </p:clrMapOvr>
  <mc:AlternateContent xmlns:mc="http://schemas.openxmlformats.org/markup-compatibility/2006" xmlns:p14="http://schemas.microsoft.com/office/powerpoint/2010/main">
    <mc:Choice Requires="p14">
      <p:transition spd="slow" p14:dur="2000" advTm="3432"/>
    </mc:Choice>
    <mc:Fallback xmlns="">
      <p:transition spd="slow" advTm="34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wheel(1)">
                                      <p:cBhvr>
                                        <p:cTn id="15" dur="1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703540" y="989554"/>
            <a:ext cx="5473874" cy="646331"/>
          </a:xfrm>
          <a:prstGeom prst="rect">
            <a:avLst/>
          </a:prstGeom>
        </p:spPr>
        <p:txBody>
          <a:bodyPr wrap="square">
            <a:spAutoFit/>
          </a:bodyPr>
          <a:lstStyle/>
          <a:p>
            <a:r>
              <a:rPr lang="es-ES" sz="3600" b="0" i="0" dirty="0" smtClean="0">
                <a:solidFill>
                  <a:srgbClr val="FF0000"/>
                </a:solidFill>
                <a:effectLst/>
                <a:latin typeface="Linux Libertine"/>
              </a:rPr>
              <a:t>Mantenimiento correctivo</a:t>
            </a:r>
            <a:endParaRPr lang="es-ES" sz="3600" b="0" i="0" dirty="0">
              <a:solidFill>
                <a:srgbClr val="FF0000"/>
              </a:solidFill>
              <a:effectLst/>
              <a:latin typeface="Linux Libertine"/>
            </a:endParaRPr>
          </a:p>
        </p:txBody>
      </p:sp>
      <p:sp>
        <p:nvSpPr>
          <p:cNvPr id="5" name="Rectángulo 4"/>
          <p:cNvSpPr/>
          <p:nvPr/>
        </p:nvSpPr>
        <p:spPr>
          <a:xfrm>
            <a:off x="1415441" y="2029216"/>
            <a:ext cx="7603299" cy="3416320"/>
          </a:xfrm>
          <a:prstGeom prst="rect">
            <a:avLst/>
          </a:prstGeom>
        </p:spPr>
        <p:txBody>
          <a:bodyPr wrap="square">
            <a:spAutoFit/>
          </a:bodyPr>
          <a:lstStyle/>
          <a:p>
            <a:r>
              <a:rPr lang="es-GT" b="0" i="0" dirty="0" smtClean="0">
                <a:solidFill>
                  <a:srgbClr val="222222"/>
                </a:solidFill>
                <a:effectLst/>
                <a:latin typeface="Arial" panose="020B0604020202020204" pitchFamily="34" charset="0"/>
              </a:rPr>
              <a:t>Se denomina </a:t>
            </a:r>
            <a:r>
              <a:rPr lang="es-GT" b="1" i="0" dirty="0" smtClean="0">
                <a:solidFill>
                  <a:srgbClr val="222222"/>
                </a:solidFill>
                <a:effectLst/>
                <a:latin typeface="Arial" panose="020B0604020202020204" pitchFamily="34" charset="0"/>
              </a:rPr>
              <a:t>mantenimiento correctivo</a:t>
            </a:r>
            <a:r>
              <a:rPr lang="es-GT" b="0" i="0" dirty="0" smtClean="0">
                <a:solidFill>
                  <a:srgbClr val="222222"/>
                </a:solidFill>
                <a:effectLst/>
                <a:latin typeface="Arial" panose="020B0604020202020204" pitchFamily="34" charset="0"/>
              </a:rPr>
              <a:t>, aquel que corrige los defectos observados en los equipamientos o instalaciones, es la forma más básica de mantenimiento y consiste en localizar averías o defectos y corregirlos o repararlos. Históricamente es el primer concepto de mantenimiento y el único hasta la Primera Guerra Mundial, dada la simplicidad de las máquinas, equipamientos e instalaciones de la época. El mantenimiento era sinónimo de reparar aquello que estaba averiado.</a:t>
            </a:r>
          </a:p>
          <a:p>
            <a:r>
              <a:rPr lang="es-GT" b="0" i="0" dirty="0" smtClean="0">
                <a:solidFill>
                  <a:srgbClr val="222222"/>
                </a:solidFill>
                <a:effectLst/>
                <a:latin typeface="Arial" panose="020B0604020202020204" pitchFamily="34" charset="0"/>
              </a:rPr>
              <a:t>Este mantenimiento que se realiza luego que ocurra una falla o avería en el equipo que por su naturaleza no pueden planificarse en el tiempo, presenta costos por reparación y repuestos no presupuestadas, pues puede implicar el cambio de algunas piezas del equipo en caso de ser necesario.</a:t>
            </a:r>
            <a:endParaRPr lang="es-GT" b="0" i="0" dirty="0">
              <a:solidFill>
                <a:srgbClr val="222222"/>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256536163"/>
      </p:ext>
    </p:extLst>
  </p:cSld>
  <p:clrMapOvr>
    <a:masterClrMapping/>
  </p:clrMapOvr>
  <mc:AlternateContent xmlns:mc="http://schemas.openxmlformats.org/markup-compatibility/2006" xmlns:p14="http://schemas.microsoft.com/office/powerpoint/2010/main">
    <mc:Choice Requires="p14">
      <p:transition spd="slow" p14:dur="2000" advTm="3244"/>
    </mc:Choice>
    <mc:Fallback xmlns="">
      <p:transition spd="slow" advTm="32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xit" presetSubtype="21" fill="hold" grpId="0" nodeType="clickEffect">
                                  <p:stCondLst>
                                    <p:cond delay="0"/>
                                  </p:stCondLst>
                                  <p:childTnLst>
                                    <p:animEffect transition="out" filter="barn(inVertical)">
                                      <p:cBhvr>
                                        <p:cTn id="13" dur="1000"/>
                                        <p:tgtEl>
                                          <p:spTgt spid="5"/>
                                        </p:tgtEl>
                                      </p:cBhvr>
                                    </p:animEffect>
                                    <p:set>
                                      <p:cBhvr>
                                        <p:cTn id="14"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mantenimiento correctiv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439" y="1368929"/>
            <a:ext cx="2988458" cy="22436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mantenimiento correctiv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990" y="2490772"/>
            <a:ext cx="3476973" cy="237898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4412994"/>
      </p:ext>
    </p:extLst>
  </p:cSld>
  <p:clrMapOvr>
    <a:masterClrMapping/>
  </p:clrMapOvr>
  <mc:AlternateContent xmlns:mc="http://schemas.openxmlformats.org/markup-compatibility/2006" xmlns:p14="http://schemas.microsoft.com/office/powerpoint/2010/main">
    <mc:Choice Requires="p14">
      <p:transition spd="slow" p14:dur="2000" advTm="899"/>
    </mc:Choice>
    <mc:Fallback xmlns="">
      <p:transition spd="slow" advTm="8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000"/>
                                        <p:tgtEl>
                                          <p:spTgt spid="3074"/>
                                        </p:tgtEl>
                                        <p:attrNameLst>
                                          <p:attrName>ppt_w</p:attrName>
                                        </p:attrNameLst>
                                      </p:cBhvr>
                                      <p:tavLst>
                                        <p:tav tm="0">
                                          <p:val>
                                            <p:strVal val="ppt_w"/>
                                          </p:val>
                                        </p:tav>
                                        <p:tav tm="100000">
                                          <p:val>
                                            <p:fltVal val="0"/>
                                          </p:val>
                                        </p:tav>
                                      </p:tavLst>
                                    </p:anim>
                                    <p:anim calcmode="lin" valueType="num">
                                      <p:cBhvr>
                                        <p:cTn id="7" dur="1000"/>
                                        <p:tgtEl>
                                          <p:spTgt spid="3074"/>
                                        </p:tgtEl>
                                        <p:attrNameLst>
                                          <p:attrName>ppt_h</p:attrName>
                                        </p:attrNameLst>
                                      </p:cBhvr>
                                      <p:tavLst>
                                        <p:tav tm="0">
                                          <p:val>
                                            <p:strVal val="ppt_h"/>
                                          </p:val>
                                        </p:tav>
                                        <p:tav tm="100000">
                                          <p:val>
                                            <p:fltVal val="0"/>
                                          </p:val>
                                        </p:tav>
                                      </p:tavLst>
                                    </p:anim>
                                    <p:animEffect transition="out" filter="fade">
                                      <p:cBhvr>
                                        <p:cTn id="8" dur="1000"/>
                                        <p:tgtEl>
                                          <p:spTgt spid="3074"/>
                                        </p:tgtEl>
                                      </p:cBhvr>
                                    </p:animEffect>
                                    <p:set>
                                      <p:cBhvr>
                                        <p:cTn id="9" dur="1" fill="hold">
                                          <p:stCondLst>
                                            <p:cond delay="999"/>
                                          </p:stCondLst>
                                        </p:cTn>
                                        <p:tgtEl>
                                          <p:spTgt spid="307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1000"/>
                                        <p:tgtEl>
                                          <p:spTgt spid="3076"/>
                                        </p:tgtEl>
                                      </p:cBhvr>
                                    </p:animEffect>
                                    <p:set>
                                      <p:cBhvr>
                                        <p:cTn id="14" dur="1" fill="hold">
                                          <p:stCondLst>
                                            <p:cond delay="999"/>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18564" y="982133"/>
            <a:ext cx="6951946" cy="784038"/>
          </a:xfrm>
        </p:spPr>
        <p:txBody>
          <a:bodyPr>
            <a:normAutofit/>
          </a:bodyPr>
          <a:lstStyle/>
          <a:p>
            <a:r>
              <a:rPr lang="es-GT" sz="4000" dirty="0" smtClean="0"/>
              <a:t>CONCLUSION PERSONAL</a:t>
            </a:r>
            <a:endParaRPr lang="es-GT" sz="4000" dirty="0"/>
          </a:p>
        </p:txBody>
      </p:sp>
      <p:sp>
        <p:nvSpPr>
          <p:cNvPr id="3" name="Marcador de contenido 2"/>
          <p:cNvSpPr>
            <a:spLocks noGrp="1"/>
          </p:cNvSpPr>
          <p:nvPr>
            <p:ph idx="1"/>
          </p:nvPr>
        </p:nvSpPr>
        <p:spPr/>
        <p:txBody>
          <a:bodyPr>
            <a:normAutofit fontScale="70000" lnSpcReduction="20000"/>
          </a:bodyPr>
          <a:lstStyle/>
          <a:p>
            <a:r>
              <a:rPr lang="es-GT" dirty="0" smtClean="0"/>
              <a:t>Los mantenimientos de una computadora son importantes como bien nos dimos cuenta es importantes realizarle los mantenimientos ala computadora </a:t>
            </a:r>
            <a:r>
              <a:rPr lang="es-GT" dirty="0"/>
              <a:t>Pero no solo debemos considerar a la realización de Tareas de Mantenimiento como la reposición o intercambio de alguna pieza en particular, sino que también se deben realizar Verificaciones y Mediciones en forma periódica de los distintos niveles que son recomendados o sugeridos por el fabricante, siendo el más conocido caso del Aceite Lubricante, donde debemos agregar en caso de que exista un faltante, mediante la utilización de la Varilla Medidora.</a:t>
            </a:r>
            <a:r>
              <a:rPr lang="es-GT" dirty="0"/>
              <a:t/>
            </a:r>
            <a:br>
              <a:rPr lang="es-GT" dirty="0"/>
            </a:br>
            <a:r>
              <a:rPr lang="es-GT" dirty="0"/>
              <a:t/>
            </a:r>
            <a:br>
              <a:rPr lang="es-GT" dirty="0"/>
            </a:br>
            <a:r>
              <a:rPr lang="es-GT" dirty="0"/>
              <a:t>La importancia de la realización del mismo radica principalmente en una Función Preventiva, evitándose que se desgasten las piezas y partes vitales para el funcionamiento de un determinado artefacto, o bien haciendo que su funcionalidad o utilidad se prolongue más tiempo, incrementándose su Ciclo Vital y que un dispositivo pueda ser utilizado el mayor tiempo posible sin necesidad de ser cambiado por considerarse defectuoso.</a:t>
            </a:r>
            <a:r>
              <a:rPr lang="es-GT" dirty="0"/>
              <a:t/>
            </a:r>
            <a:br>
              <a:rPr lang="es-GT" dirty="0"/>
            </a:br>
            <a:endParaRPr lang="es-GT" dirty="0"/>
          </a:p>
        </p:txBody>
      </p:sp>
    </p:spTree>
    <p:extLst>
      <p:ext uri="{BB962C8B-B14F-4D97-AF65-F5344CB8AC3E}">
        <p14:creationId xmlns:p14="http://schemas.microsoft.com/office/powerpoint/2010/main" val="212142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290">
                                          <p:stCondLst>
                                            <p:cond delay="0"/>
                                          </p:stCondLst>
                                        </p:cTn>
                                        <p:tgtEl>
                                          <p:spTgt spid="3">
                                            <p:txEl>
                                              <p:pRg st="0" end="0"/>
                                            </p:txEl>
                                          </p:spTgt>
                                        </p:tgtEl>
                                      </p:cBhvr>
                                    </p:animEffect>
                                    <p:anim calcmode="lin" valueType="num">
                                      <p:cBhvr>
                                        <p:cTn id="13" dur="911"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13">
                                          <p:stCondLst>
                                            <p:cond delay="325"/>
                                          </p:stCondLst>
                                        </p:cTn>
                                        <p:tgtEl>
                                          <p:spTgt spid="3">
                                            <p:txEl>
                                              <p:pRg st="0" end="0"/>
                                            </p:txEl>
                                          </p:spTgt>
                                        </p:tgtEl>
                                      </p:cBhvr>
                                      <p:to x="100000" y="60000"/>
                                    </p:animScale>
                                    <p:animScale>
                                      <p:cBhvr>
                                        <p:cTn id="19" dur="83" decel="50000">
                                          <p:stCondLst>
                                            <p:cond delay="338"/>
                                          </p:stCondLst>
                                        </p:cTn>
                                        <p:tgtEl>
                                          <p:spTgt spid="3">
                                            <p:txEl>
                                              <p:pRg st="0" end="0"/>
                                            </p:txEl>
                                          </p:spTgt>
                                        </p:tgtEl>
                                      </p:cBhvr>
                                      <p:to x="100000" y="100000"/>
                                    </p:animScale>
                                    <p:animScale>
                                      <p:cBhvr>
                                        <p:cTn id="20" dur="13">
                                          <p:stCondLst>
                                            <p:cond delay="656"/>
                                          </p:stCondLst>
                                        </p:cTn>
                                        <p:tgtEl>
                                          <p:spTgt spid="3">
                                            <p:txEl>
                                              <p:pRg st="0" end="0"/>
                                            </p:txEl>
                                          </p:spTgt>
                                        </p:tgtEl>
                                      </p:cBhvr>
                                      <p:to x="100000" y="80000"/>
                                    </p:animScale>
                                    <p:animScale>
                                      <p:cBhvr>
                                        <p:cTn id="21" dur="83" decel="50000">
                                          <p:stCondLst>
                                            <p:cond delay="669"/>
                                          </p:stCondLst>
                                        </p:cTn>
                                        <p:tgtEl>
                                          <p:spTgt spid="3">
                                            <p:txEl>
                                              <p:pRg st="0" end="0"/>
                                            </p:txEl>
                                          </p:spTgt>
                                        </p:tgtEl>
                                      </p:cBhvr>
                                      <p:to x="100000" y="100000"/>
                                    </p:animScale>
                                    <p:animScale>
                                      <p:cBhvr>
                                        <p:cTn id="22" dur="13">
                                          <p:stCondLst>
                                            <p:cond delay="821"/>
                                          </p:stCondLst>
                                        </p:cTn>
                                        <p:tgtEl>
                                          <p:spTgt spid="3">
                                            <p:txEl>
                                              <p:pRg st="0" end="0"/>
                                            </p:txEl>
                                          </p:spTgt>
                                        </p:tgtEl>
                                      </p:cBhvr>
                                      <p:to x="100000" y="90000"/>
                                    </p:animScale>
                                    <p:animScale>
                                      <p:cBhvr>
                                        <p:cTn id="23" dur="83" decel="50000">
                                          <p:stCondLst>
                                            <p:cond delay="834"/>
                                          </p:stCondLst>
                                        </p:cTn>
                                        <p:tgtEl>
                                          <p:spTgt spid="3">
                                            <p:txEl>
                                              <p:pRg st="0" end="0"/>
                                            </p:txEl>
                                          </p:spTgt>
                                        </p:tgtEl>
                                      </p:cBhvr>
                                      <p:to x="100000" y="100000"/>
                                    </p:animScale>
                                    <p:animScale>
                                      <p:cBhvr>
                                        <p:cTn id="24" dur="13">
                                          <p:stCondLst>
                                            <p:cond delay="904"/>
                                          </p:stCondLst>
                                        </p:cTn>
                                        <p:tgtEl>
                                          <p:spTgt spid="3">
                                            <p:txEl>
                                              <p:pRg st="0" end="0"/>
                                            </p:txEl>
                                          </p:spTgt>
                                        </p:tgtEl>
                                      </p:cBhvr>
                                      <p:to x="100000" y="95000"/>
                                    </p:animScale>
                                    <p:animScale>
                                      <p:cBhvr>
                                        <p:cTn id="25" dur="83" decel="50000">
                                          <p:stCondLst>
                                            <p:cond delay="917"/>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5.1|1.2|0.7|0.7|1.3"/>
</p:tagLst>
</file>

<file path=ppt/tags/tag2.xml><?xml version="1.0" encoding="utf-8"?>
<p:tagLst xmlns:a="http://schemas.openxmlformats.org/drawingml/2006/main" xmlns:r="http://schemas.openxmlformats.org/officeDocument/2006/relationships" xmlns:p="http://schemas.openxmlformats.org/presentationml/2006/main">
  <p:tag name="TIMING" val="|1.7|1.4"/>
</p:tagLst>
</file>

<file path=ppt/tags/tag3.xml><?xml version="1.0" encoding="utf-8"?>
<p:tagLst xmlns:a="http://schemas.openxmlformats.org/drawingml/2006/main" xmlns:r="http://schemas.openxmlformats.org/officeDocument/2006/relationships" xmlns:p="http://schemas.openxmlformats.org/presentationml/2006/main">
  <p:tag name="TIMING" val="|0.7|1.6"/>
</p:tagLst>
</file>

<file path=ppt/tags/tag4.xml><?xml version="1.0" encoding="utf-8"?>
<p:tagLst xmlns:a="http://schemas.openxmlformats.org/drawingml/2006/main" xmlns:r="http://schemas.openxmlformats.org/officeDocument/2006/relationships" xmlns:p="http://schemas.openxmlformats.org/presentationml/2006/main">
  <p:tag name="TIMING" val="|0.8|1.1|0.6"/>
</p:tagLst>
</file>

<file path=ppt/tags/tag5.xml><?xml version="1.0" encoding="utf-8"?>
<p:tagLst xmlns:a="http://schemas.openxmlformats.org/drawingml/2006/main" xmlns:r="http://schemas.openxmlformats.org/officeDocument/2006/relationships" xmlns:p="http://schemas.openxmlformats.org/presentationml/2006/main">
  <p:tag name="TIMING" val="|1|1.4"/>
</p:tagLst>
</file>

<file path=ppt/tags/tag6.xml><?xml version="1.0" encoding="utf-8"?>
<p:tagLst xmlns:a="http://schemas.openxmlformats.org/drawingml/2006/main" xmlns:r="http://schemas.openxmlformats.org/officeDocument/2006/relationships" xmlns:p="http://schemas.openxmlformats.org/presentationml/2006/main">
  <p:tag name="TIMING" val="|0.7|0.7"/>
</p:tagLst>
</file>

<file path=ppt/tags/tag7.xml><?xml version="1.0" encoding="utf-8"?>
<p:tagLst xmlns:a="http://schemas.openxmlformats.org/drawingml/2006/main" xmlns:r="http://schemas.openxmlformats.org/officeDocument/2006/relationships" xmlns:p="http://schemas.openxmlformats.org/presentationml/2006/main">
  <p:tag name="TIMING" val="|0.5|0.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_rels/them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Orgánico">
  <a:themeElements>
    <a:clrScheme name="Orgánico">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4.xml><?xml version="1.0" encoding="utf-8"?>
<a:theme xmlns:a="http://schemas.openxmlformats.org/drawingml/2006/main" name="2_Orgánico">
  <a:themeElements>
    <a:clrScheme name="Orgánico">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5.xml><?xml version="1.0" encoding="utf-8"?>
<a:theme xmlns:a="http://schemas.openxmlformats.org/drawingml/2006/main" name="3_Orgánico">
  <a:themeElements>
    <a:clrScheme name="Orgánico">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docProps/app.xml><?xml version="1.0" encoding="utf-8"?>
<Properties xmlns="http://schemas.openxmlformats.org/officeDocument/2006/extended-properties" xmlns:vt="http://schemas.openxmlformats.org/officeDocument/2006/docPropsVTypes">
  <Template>Organic</Template>
  <TotalTime>34</TotalTime>
  <Words>143</Words>
  <Application>Microsoft Office PowerPoint</Application>
  <PresentationFormat>Panorámica</PresentationFormat>
  <Paragraphs>19</Paragraphs>
  <Slides>8</Slides>
  <Notes>0</Notes>
  <HiddenSlides>0</HiddenSlides>
  <MMClips>0</MMClips>
  <ScaleCrop>false</ScaleCrop>
  <HeadingPairs>
    <vt:vector size="6" baseType="variant">
      <vt:variant>
        <vt:lpstr>Fuentes usadas</vt:lpstr>
      </vt:variant>
      <vt:variant>
        <vt:i4>5</vt:i4>
      </vt:variant>
      <vt:variant>
        <vt:lpstr>Tema</vt:lpstr>
      </vt:variant>
      <vt:variant>
        <vt:i4>5</vt:i4>
      </vt:variant>
      <vt:variant>
        <vt:lpstr>Títulos de diapositiva</vt:lpstr>
      </vt:variant>
      <vt:variant>
        <vt:i4>8</vt:i4>
      </vt:variant>
    </vt:vector>
  </HeadingPairs>
  <TitlesOfParts>
    <vt:vector size="18" baseType="lpstr">
      <vt:lpstr>Arial</vt:lpstr>
      <vt:lpstr>Century Gothic</vt:lpstr>
      <vt:lpstr>Garamond</vt:lpstr>
      <vt:lpstr>Linux Libertine</vt:lpstr>
      <vt:lpstr>Wingdings 3</vt:lpstr>
      <vt:lpstr>Orgánico</vt:lpstr>
      <vt:lpstr>Ion</vt:lpstr>
      <vt:lpstr>1_Orgánico</vt:lpstr>
      <vt:lpstr>2_Orgánico</vt:lpstr>
      <vt:lpstr>3_Orgánico</vt:lpstr>
      <vt:lpstr>ESTABLECIMIENTO LICEO COMPU-MARKET</vt:lpstr>
      <vt:lpstr>MANTENIMIENTO DEDUCTIVO</vt:lpstr>
      <vt:lpstr>Presentación de PowerPoint</vt:lpstr>
      <vt:lpstr>Presentación de PowerPoint</vt:lpstr>
      <vt:lpstr>Presentación de PowerPoint</vt:lpstr>
      <vt:lpstr>Presentación de PowerPoint</vt:lpstr>
      <vt:lpstr>Presentación de PowerPoint</vt:lpstr>
      <vt:lpstr>CONCLUSION PERSONAL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ESTABLECIMIENTO LICEO COMPU-MARKET</dc:title>
  <dc:creator>estudiante de Liceo Compu-market</dc:creator>
  <cp:lastModifiedBy>estudiante de Liceo Compu-market</cp:lastModifiedBy>
  <cp:revision>5</cp:revision>
  <dcterms:created xsi:type="dcterms:W3CDTF">2017-07-07T21:12:43Z</dcterms:created>
  <dcterms:modified xsi:type="dcterms:W3CDTF">2017-07-07T21:48:40Z</dcterms:modified>
</cp:coreProperties>
</file>